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09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CA7E4-50D9-439D-9C5C-4A4A8F1FA450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42280-46C8-43D9-AD75-53ED236C8C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71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42280-46C8-43D9-AD75-53ED236C8C0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469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9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019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612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026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476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521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92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981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61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22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399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E4A02-DD3D-478A-ACF6-C49F79A09D69}" type="datetimeFigureOut">
              <a:rPr lang="en-CA" smtClean="0"/>
              <a:t>09/11/2016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A873F-6BE3-4DE4-8DDB-B29B9A6D1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798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fp.ca/content/suppl/2013/03/12/59.3.249.DC1/Brain_map.pdf" TargetMode="External"/><Relationship Id="rId7" Type="http://schemas.openxmlformats.org/officeDocument/2006/relationships/hyperlink" Target="http://www.fspeel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ississaugahalton.behaviouralsupportsontario.ca/" TargetMode="External"/><Relationship Id="rId5" Type="http://schemas.openxmlformats.org/officeDocument/2006/relationships/hyperlink" Target="http://www.forms.ssb.gov.on.ca/mbs/ssb/forms/ssbforms.nsf/GetAttachDocs/023-SR-LC-097~1/$File/SR-LC-097.pdf" TargetMode="External"/><Relationship Id="rId4" Type="http://schemas.openxmlformats.org/officeDocument/2006/relationships/hyperlink" Target="http://www.canadiangeriatrics.ca/default/index.cfm/journals/canadian-geriatrics-society-journal-of-cme/cme-journal-vol-2-issue-3-2012/driving-and-dementia-toolkits-for-health-professionals-and-for-patients-and-caregiv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6980" y="2411760"/>
            <a:ext cx="3600052" cy="3600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CBC, TSH, creatinine, electrolytes, calcium, glucose, and vitamin B12; consider cranial imaging (CT/MRI head)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6980" y="1403648"/>
            <a:ext cx="3600052" cy="71169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Tools: Cornell Scale for Depression in Dementia, Geriatric Depression Scale (GDS), SIG E CAPS</a:t>
            </a:r>
          </a:p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atypical presentations: anxiety, irritability, unexplained physical complaints, worsening cognition. </a:t>
            </a:r>
            <a:r>
              <a:rPr lang="en-US" sz="900" dirty="0"/>
              <a:t>“Cornell Scale </a:t>
            </a:r>
            <a:r>
              <a:rPr lang="en-US" sz="900" dirty="0" smtClean="0"/>
              <a:t>for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980" y="539552"/>
            <a:ext cx="3600052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the Confusion Assessment Method:</a:t>
            </a:r>
          </a:p>
          <a:p>
            <a:endParaRPr lang="en-US" sz="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onset and fluctuating course + Inattention +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Disorganized thinking OR altered level of consciousness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80" y="35496"/>
            <a:ext cx="5829300" cy="363279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Dementia Clinical Reasoning Model for Primary Care</a:t>
            </a:r>
            <a:endParaRPr lang="en-CA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980" y="323528"/>
            <a:ext cx="1178474" cy="216024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Is it delirium?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980" y="1187624"/>
            <a:ext cx="1367804" cy="207640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Is it depression?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979" y="2195736"/>
            <a:ext cx="1874881" cy="216024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Is there a reversible cause?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6980" y="3059832"/>
            <a:ext cx="3600052" cy="93610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Screening Tools: MOCA, MMSE, Clock Draw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Dementia: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objective findings of cognitive loss with impairment of Activities of Daily Living (ADLs)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MCI: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objective findings of cognitive loss without impairment of Activities of Daily Living (ADLs)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cognitive aging: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objective findings of cognitive loss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979" y="2843808"/>
            <a:ext cx="2591941" cy="216024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Is it dementia, MCI, or normal aging?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0722" y="4283968"/>
            <a:ext cx="6538638" cy="122413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CFFM Memory Clinic Brain Map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map elements of cognitive screening tests.</a:t>
            </a:r>
            <a:r>
              <a:rPr lang="en-CA" sz="900" i="1" dirty="0">
                <a:solidFill>
                  <a:schemeClr val="tx1"/>
                </a:solidFill>
              </a:rPr>
              <a:t> 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Alzheimer's Dementia (AD):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short-term memory loss with progressive decline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dementia (</a:t>
            </a:r>
            <a:r>
              <a:rPr lang="en-US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risk factors; neuroimaging evidence of cerebrovascular involvement, initial loss of executive functioning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Frontotemporal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Dementia (FTD):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younger age, </a:t>
            </a:r>
            <a:r>
              <a:rPr lang="en-US" sz="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behavioural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symptoms, or language impairment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Lewy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Body Dementia (DLB):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bradykinesia or features of parkinsonism, fluctuating cognition, visual hallucinations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Parkinson’s Disease Dementia (PDD):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 occurring &gt;1 year after onset of Parkinson disease motor symptoms – avoid neuroleptics.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0721" y="4067944"/>
            <a:ext cx="2578199" cy="216024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If it is dementia, what type or types?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6980" y="5796134"/>
            <a:ext cx="6538638" cy="159051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6631" y="8094054"/>
            <a:ext cx="1728193" cy="216024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Is driving a concern?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6633" y="8094054"/>
            <a:ext cx="1872207" cy="6544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10 Minute Office Based Dementia and Driving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hecklist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33056" y="539552"/>
            <a:ext cx="2722562" cy="6480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Suspected delirium: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underlying cause (medications, metabolic imbalance, infection, and occult organ failure i.e. myocardial infarction or respiratory failure).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33056" y="1412032"/>
            <a:ext cx="2722215" cy="71169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Suspected depression: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antidepressant medication with low anticholinergic load and few drug interactions. Reassess cognition after adequately treated.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47145" y="2411760"/>
            <a:ext cx="2722215" cy="3600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reversible causes.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33056" y="3059832"/>
            <a:ext cx="2722215" cy="93610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Suspected MCI: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vascular risk factors. Follow up annually.</a:t>
            </a:r>
          </a:p>
          <a:p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Aging: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 health, manage vascular risk factors, exercise, injury prevention (i.e. </a:t>
            </a:r>
            <a:r>
              <a:rPr lang="en-US"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helmets)</a:t>
            </a:r>
            <a:endParaRPr lang="en-CA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07886" y="8094054"/>
            <a:ext cx="4447386" cy="6544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Unsafe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Report to Ministry of Transportation, submit </a:t>
            </a:r>
            <a:r>
              <a:rPr lang="en-US" sz="9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Medical Condition Report</a:t>
            </a:r>
            <a:r>
              <a:rPr lang="en-US" sz="9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9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Unsure: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 to specialized dementia assessment services (or Specialized On Road Assessment if driving is the only issue)</a:t>
            </a:r>
          </a:p>
          <a:p>
            <a:r>
              <a:rPr lang="en-US" sz="9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Safe: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Reassess Q6-12 months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0721" y="8748464"/>
            <a:ext cx="6524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CFFM Memory Clinic clinical reasoning model. Adapted from “Structured approach to patients with memory difficulties in family practice,” by L. Lee </a:t>
            </a:r>
            <a:r>
              <a:rPr lang="en-CA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., 2013, </a:t>
            </a:r>
            <a:r>
              <a:rPr lang="en-CA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Canadian Family Physician, 59, </a:t>
            </a:r>
            <a:r>
              <a:rPr lang="en-CA" sz="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p. 250. Adapted with permission.</a:t>
            </a:r>
            <a:endParaRPr lang="en-C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717032" y="827584"/>
            <a:ext cx="216024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21" idx="1"/>
          </p:cNvCxnSpPr>
          <p:nvPr/>
        </p:nvCxnSpPr>
        <p:spPr>
          <a:xfrm>
            <a:off x="3717032" y="1759496"/>
            <a:ext cx="216024" cy="838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3"/>
            <a:endCxn id="22" idx="1"/>
          </p:cNvCxnSpPr>
          <p:nvPr/>
        </p:nvCxnSpPr>
        <p:spPr>
          <a:xfrm>
            <a:off x="3717032" y="2591780"/>
            <a:ext cx="230113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3"/>
            <a:endCxn id="23" idx="1"/>
          </p:cNvCxnSpPr>
          <p:nvPr/>
        </p:nvCxnSpPr>
        <p:spPr>
          <a:xfrm>
            <a:off x="3717032" y="3527884"/>
            <a:ext cx="216024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91861" y="8527193"/>
            <a:ext cx="216024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195455" y="1115616"/>
            <a:ext cx="0" cy="27964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212976" y="2123728"/>
            <a:ext cx="0" cy="28803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212976" y="2771800"/>
            <a:ext cx="0" cy="28803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212976" y="3995936"/>
            <a:ext cx="0" cy="28169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195455" y="5508104"/>
            <a:ext cx="0" cy="28169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800882" y="7393439"/>
            <a:ext cx="154" cy="70061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95180"/>
              </p:ext>
            </p:extLst>
          </p:nvPr>
        </p:nvGraphicFramePr>
        <p:xfrm>
          <a:off x="144812" y="5811550"/>
          <a:ext cx="6510460" cy="169335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27615"/>
                <a:gridCol w="1627615"/>
                <a:gridCol w="1829158"/>
                <a:gridCol w="1426072"/>
              </a:tblGrid>
              <a:tr h="23031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Health</a:t>
                      </a:r>
                      <a:endParaRPr lang="en-CA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Mental Health</a:t>
                      </a:r>
                      <a:endParaRPr lang="en-CA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endParaRPr lang="en-CA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System</a:t>
                      </a:r>
                      <a:endParaRPr lang="en-CA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3581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Medication safety &amp;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adherence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prevention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Continence (bladder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bowel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 function,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frailty</a:t>
                      </a: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</a:t>
                      </a: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andering risk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 for depression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 for </a:t>
                      </a:r>
                      <a:r>
                        <a:rPr lang="en-US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changes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(paranoia, suspiciousness, agitation, delusions, hallucinations, night time wakefulness)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 Cholinesterase Inhibitors or </a:t>
                      </a:r>
                      <a:r>
                        <a:rPr lang="en-US" sz="9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Memantine</a:t>
                      </a:r>
                      <a:endParaRPr lang="en-US" sz="9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Caregiver Support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POA early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Instrumental Activities of Daily Living (IADL) supports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9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Supports Ontario – </a:t>
                      </a:r>
                      <a:r>
                        <a:rPr lang="en-US" sz="9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http://</a:t>
                      </a:r>
                      <a:r>
                        <a:rPr lang="en-US" sz="9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mississaugahalton.behaviouralsupportsontario.ca</a:t>
                      </a:r>
                      <a:r>
                        <a:rPr lang="en-US" sz="9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en-US" sz="9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Elder Abuse Support -  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www.fspeel.org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C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Alzheimer’s Society First Link referral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Day Program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Advanced </a:t>
                      </a:r>
                      <a:r>
                        <a:rPr lang="en-US" sz="90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Care Planning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CCAC</a:t>
                      </a: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 Home safety assessment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C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16980" y="5580112"/>
            <a:ext cx="1976816" cy="216024"/>
          </a:xfrm>
          <a:prstGeom prst="rect">
            <a:avLst/>
          </a:prstGeom>
          <a:solidFill>
            <a:srgbClr val="1D02B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How will you manage this?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11509" y="7486760"/>
            <a:ext cx="5549881" cy="5957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 need for specialist referral? </a:t>
            </a:r>
            <a:endParaRPr lang="en-US" sz="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Geriatrics, geriatric psychiatry,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neurology, etc.) 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 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unclear </a:t>
            </a:r>
            <a:endParaRPr lang="en-US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early onset dementia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Rapidly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progressing dementia </a:t>
            </a:r>
            <a:endParaRPr lang="en-US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needed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Responsive </a:t>
            </a:r>
            <a:r>
              <a:rPr lang="en-US" sz="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behaviours</a:t>
            </a:r>
            <a:endParaRPr lang="en-CA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1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3949</TotalTime>
  <Words>611</Words>
  <Application>Microsoft Office PowerPoint</Application>
  <PresentationFormat>On-screen Show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Dementia Clinical Reasoning Model for Primary Care</vt:lpstr>
    </vt:vector>
  </TitlesOfParts>
  <Company>Trillium Health Centre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Joanne</dc:creator>
  <cp:lastModifiedBy>Sandra Gagnon</cp:lastModifiedBy>
  <cp:revision>68</cp:revision>
  <cp:lastPrinted>2016-11-01T12:59:56Z</cp:lastPrinted>
  <dcterms:created xsi:type="dcterms:W3CDTF">2016-10-13T13:03:53Z</dcterms:created>
  <dcterms:modified xsi:type="dcterms:W3CDTF">2016-11-09T17:54:24Z</dcterms:modified>
</cp:coreProperties>
</file>